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794" r:id="rId5"/>
    <p:sldId id="818" r:id="rId6"/>
    <p:sldId id="820" r:id="rId7"/>
    <p:sldId id="797" r:id="rId8"/>
    <p:sldId id="813" r:id="rId9"/>
    <p:sldId id="81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F308DE-7A03-4CBD-A021-3553BAB42AA9}" v="2" dt="2026-05-19T12:33:58.0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p:scale>
        <a:sx n="100" d="100"/>
        <a:sy n="100" d="100"/>
      </p:scale>
      <p:origin x="0" y="-885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6A135F-F103-4286-8E22-E01AEDE38338}" type="datetimeFigureOut">
              <a:rPr lang="en-GB" smtClean="0"/>
              <a:t>28/05/2026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0B93F-4BD2-4429-A45E-9BCB4EC1DF40}" type="slidenum">
              <a:rPr lang="en-GB" smtClean="0"/>
              <a:t>‹#›</a:t>
            </a:fld>
            <a:endParaRPr lang="en-GB" dirty="0"/>
          </a:p>
        </p:txBody>
      </p:sp>
    </p:spTree>
    <p:extLst>
      <p:ext uri="{BB962C8B-B14F-4D97-AF65-F5344CB8AC3E}">
        <p14:creationId xmlns:p14="http://schemas.microsoft.com/office/powerpoint/2010/main" val="2057684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audit opened yesterday. Two schools have already completed with detailed action plans. </a:t>
            </a:r>
          </a:p>
          <a:p>
            <a:endParaRPr lang="en-GB" dirty="0"/>
          </a:p>
          <a:p>
            <a:r>
              <a:rPr lang="en-GB" dirty="0"/>
              <a:t>16 other schools have already started.</a:t>
            </a:r>
          </a:p>
          <a:p>
            <a:endParaRPr lang="en-GB" dirty="0"/>
          </a:p>
          <a:p>
            <a:r>
              <a:rPr lang="en-GB" dirty="0"/>
              <a:t>The first part of the audit (Sections 1-14) closes at the end of May.</a:t>
            </a:r>
          </a:p>
          <a:p>
            <a:endParaRPr lang="en-GB" dirty="0"/>
          </a:p>
          <a:p>
            <a:r>
              <a:rPr lang="en-GB" dirty="0"/>
              <a:t>Can you please check that you have received your log on details. If not, please let me know.</a:t>
            </a:r>
          </a:p>
          <a:p>
            <a:endParaRPr lang="en-GB" dirty="0"/>
          </a:p>
          <a:p>
            <a:r>
              <a:rPr lang="en-GB" dirty="0"/>
              <a:t>The questions for the 2</a:t>
            </a:r>
            <a:r>
              <a:rPr lang="en-GB" baseline="30000" dirty="0"/>
              <a:t>nd</a:t>
            </a:r>
            <a:r>
              <a:rPr lang="en-GB" dirty="0"/>
              <a:t> part of the audit were sent to schools in September (just like last year) </a:t>
            </a:r>
          </a:p>
        </p:txBody>
      </p:sp>
      <p:sp>
        <p:nvSpPr>
          <p:cNvPr id="4" name="Slide Number Placeholder 3"/>
          <p:cNvSpPr>
            <a:spLocks noGrp="1"/>
          </p:cNvSpPr>
          <p:nvPr>
            <p:ph type="sldNum" sz="quarter" idx="5"/>
          </p:nvPr>
        </p:nvSpPr>
        <p:spPr/>
        <p:txBody>
          <a:bodyPr/>
          <a:lstStyle/>
          <a:p>
            <a:fld id="{2F90B93F-4BD2-4429-A45E-9BCB4EC1DF40}" type="slidenum">
              <a:rPr lang="en-GB" smtClean="0"/>
              <a:t>1</a:t>
            </a:fld>
            <a:endParaRPr lang="en-GB" dirty="0"/>
          </a:p>
        </p:txBody>
      </p:sp>
    </p:spTree>
    <p:extLst>
      <p:ext uri="{BB962C8B-B14F-4D97-AF65-F5344CB8AC3E}">
        <p14:creationId xmlns:p14="http://schemas.microsoft.com/office/powerpoint/2010/main" val="2270183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Section 15 is for data collection.</a:t>
            </a:r>
          </a:p>
          <a:p>
            <a:endParaRPr lang="en-GB" dirty="0"/>
          </a:p>
          <a:p>
            <a:r>
              <a:rPr lang="en-GB" dirty="0"/>
              <a:t>It cover the whole of the academic year. Please when you submit the audit before the end of May simply insert ‘ZEROS’ in every section.</a:t>
            </a:r>
          </a:p>
          <a:p>
            <a:endParaRPr lang="en-GB" dirty="0"/>
          </a:p>
          <a:p>
            <a:r>
              <a:rPr lang="en-GB" dirty="0"/>
              <a:t>When the audit reopens at the end of June you will only be able to amend this section. Change the ‘0’ if appropriate to the number from your safeguarding system and simply press save.</a:t>
            </a:r>
          </a:p>
        </p:txBody>
      </p:sp>
      <p:sp>
        <p:nvSpPr>
          <p:cNvPr id="4" name="Slide Number Placeholder 3"/>
          <p:cNvSpPr>
            <a:spLocks noGrp="1"/>
          </p:cNvSpPr>
          <p:nvPr>
            <p:ph type="sldNum" sz="quarter" idx="5"/>
          </p:nvPr>
        </p:nvSpPr>
        <p:spPr/>
        <p:txBody>
          <a:bodyPr/>
          <a:lstStyle/>
          <a:p>
            <a:fld id="{2F90B93F-4BD2-4429-A45E-9BCB4EC1DF40}" type="slidenum">
              <a:rPr lang="en-GB" smtClean="0"/>
              <a:t>2</a:t>
            </a:fld>
            <a:endParaRPr lang="en-GB" dirty="0"/>
          </a:p>
        </p:txBody>
      </p:sp>
    </p:spTree>
    <p:extLst>
      <p:ext uri="{BB962C8B-B14F-4D97-AF65-F5344CB8AC3E}">
        <p14:creationId xmlns:p14="http://schemas.microsoft.com/office/powerpoint/2010/main" val="722748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5D61A-85AD-1990-ADA4-EDE91E5782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DD07A6-F2E0-863A-9943-4FF336832F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2D355B-F73C-18A8-88E4-2CA9576AC273}"/>
              </a:ext>
            </a:extLst>
          </p:cNvPr>
          <p:cNvSpPr>
            <a:spLocks noGrp="1"/>
          </p:cNvSpPr>
          <p:nvPr>
            <p:ph type="body" idx="1"/>
          </p:nvPr>
        </p:nvSpPr>
        <p:spPr/>
        <p:txBody>
          <a:bodyPr/>
          <a:lstStyle/>
          <a:p>
            <a:r>
              <a:rPr lang="en-GB" dirty="0"/>
              <a:t>It is worrying as you get older that time just seems to go faster and faster.</a:t>
            </a:r>
          </a:p>
          <a:p>
            <a:endParaRPr lang="en-GB" dirty="0"/>
          </a:p>
          <a:p>
            <a:r>
              <a:rPr lang="en-GB" dirty="0"/>
              <a:t>And here we are again in January with the launch of this year’s Section 175/157 Safeguarding Audit.</a:t>
            </a:r>
          </a:p>
          <a:p>
            <a:endParaRPr lang="en-GB" dirty="0"/>
          </a:p>
          <a:p>
            <a:r>
              <a:rPr lang="en-GB" dirty="0"/>
              <a:t>The reasons we undertake this audit are threefold.</a:t>
            </a:r>
          </a:p>
          <a:p>
            <a:endParaRPr lang="en-GB" dirty="0"/>
          </a:p>
          <a:p>
            <a:r>
              <a:rPr lang="en-GB" dirty="0"/>
              <a:t>Schools: robust self evaluation of safeguarding policy and practice.</a:t>
            </a:r>
          </a:p>
          <a:p>
            <a:r>
              <a:rPr lang="en-GB" dirty="0"/>
              <a:t>SSCP: So that the partnership is assured on an annual basis regarding the strength of safeguarding across the county</a:t>
            </a:r>
          </a:p>
          <a:p>
            <a:r>
              <a:rPr lang="en-GB" dirty="0"/>
              <a:t>ESAS: It informs so much of the teams work for the following year.</a:t>
            </a:r>
          </a:p>
        </p:txBody>
      </p:sp>
      <p:sp>
        <p:nvSpPr>
          <p:cNvPr id="4" name="Slide Number Placeholder 3">
            <a:extLst>
              <a:ext uri="{FF2B5EF4-FFF2-40B4-BE49-F238E27FC236}">
                <a16:creationId xmlns:a16="http://schemas.microsoft.com/office/drawing/2014/main" id="{FFC076E7-85B7-0948-B654-5CA857AE994D}"/>
              </a:ext>
            </a:extLst>
          </p:cNvPr>
          <p:cNvSpPr>
            <a:spLocks noGrp="1"/>
          </p:cNvSpPr>
          <p:nvPr>
            <p:ph type="sldNum" sz="quarter" idx="5"/>
          </p:nvPr>
        </p:nvSpPr>
        <p:spPr/>
        <p:txBody>
          <a:bodyPr/>
          <a:lstStyle/>
          <a:p>
            <a:fld id="{2F90B93F-4BD2-4429-A45E-9BCB4EC1DF40}" type="slidenum">
              <a:rPr lang="en-GB" smtClean="0"/>
              <a:t>3</a:t>
            </a:fld>
            <a:endParaRPr lang="en-GB" dirty="0"/>
          </a:p>
        </p:txBody>
      </p:sp>
    </p:spTree>
    <p:extLst>
      <p:ext uri="{BB962C8B-B14F-4D97-AF65-F5344CB8AC3E}">
        <p14:creationId xmlns:p14="http://schemas.microsoft.com/office/powerpoint/2010/main" val="811247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worrying as you get older that time just seems to go faster and faster.</a:t>
            </a:r>
          </a:p>
          <a:p>
            <a:endParaRPr lang="en-GB" dirty="0"/>
          </a:p>
          <a:p>
            <a:r>
              <a:rPr lang="en-GB" dirty="0"/>
              <a:t>And here we are again in January with the launch of this year’s Section 175/157 Safeguarding Audit.</a:t>
            </a:r>
          </a:p>
          <a:p>
            <a:endParaRPr lang="en-GB" dirty="0"/>
          </a:p>
          <a:p>
            <a:r>
              <a:rPr lang="en-GB" dirty="0"/>
              <a:t>The reasons we undertake this audit are threefold.</a:t>
            </a:r>
          </a:p>
          <a:p>
            <a:endParaRPr lang="en-GB" dirty="0"/>
          </a:p>
          <a:p>
            <a:r>
              <a:rPr lang="en-GB" dirty="0"/>
              <a:t>Schools: robust self evaluation of safeguarding policy and practice.</a:t>
            </a:r>
          </a:p>
          <a:p>
            <a:r>
              <a:rPr lang="en-GB" dirty="0"/>
              <a:t>SSCP: So that the partnership is assured on an annual basis regarding the strength of safeguarding across the county</a:t>
            </a:r>
          </a:p>
          <a:p>
            <a:r>
              <a:rPr lang="en-GB" dirty="0"/>
              <a:t>ESAS: It informs so much of the teams work for the following year.</a:t>
            </a:r>
          </a:p>
        </p:txBody>
      </p:sp>
      <p:sp>
        <p:nvSpPr>
          <p:cNvPr id="4" name="Slide Number Placeholder 3"/>
          <p:cNvSpPr>
            <a:spLocks noGrp="1"/>
          </p:cNvSpPr>
          <p:nvPr>
            <p:ph type="sldNum" sz="quarter" idx="5"/>
          </p:nvPr>
        </p:nvSpPr>
        <p:spPr/>
        <p:txBody>
          <a:bodyPr/>
          <a:lstStyle/>
          <a:p>
            <a:fld id="{2F90B93F-4BD2-4429-A45E-9BCB4EC1DF40}" type="slidenum">
              <a:rPr lang="en-GB" smtClean="0"/>
              <a:t>4</a:t>
            </a:fld>
            <a:endParaRPr lang="en-GB" dirty="0"/>
          </a:p>
        </p:txBody>
      </p:sp>
    </p:spTree>
    <p:extLst>
      <p:ext uri="{BB962C8B-B14F-4D97-AF65-F5344CB8AC3E}">
        <p14:creationId xmlns:p14="http://schemas.microsoft.com/office/powerpoint/2010/main" val="3114580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people that are new and may not </a:t>
            </a:r>
            <a:r>
              <a:rPr lang="en-GB" dirty="0" err="1"/>
              <a:t>not</a:t>
            </a:r>
            <a:r>
              <a:rPr lang="en-GB" dirty="0"/>
              <a:t> ESAS as well as others.</a:t>
            </a:r>
          </a:p>
          <a:p>
            <a:endParaRPr lang="en-GB" dirty="0"/>
          </a:p>
          <a:p>
            <a:r>
              <a:rPr lang="en-GB" dirty="0"/>
              <a:t>2 ESLs</a:t>
            </a:r>
          </a:p>
          <a:p>
            <a:endParaRPr lang="en-GB" dirty="0"/>
          </a:p>
          <a:p>
            <a:r>
              <a:rPr lang="en-GB" dirty="0"/>
              <a:t>2 ESAs</a:t>
            </a:r>
          </a:p>
          <a:p>
            <a:endParaRPr lang="en-GB" dirty="0"/>
          </a:p>
          <a:p>
            <a:r>
              <a:rPr lang="en-GB" dirty="0"/>
              <a:t>Core Offer</a:t>
            </a:r>
          </a:p>
          <a:p>
            <a:endParaRPr lang="en-GB" dirty="0"/>
          </a:p>
          <a:p>
            <a:r>
              <a:rPr lang="en-GB" dirty="0"/>
              <a:t>No SLA, no sign up, everything we offer is at no cost</a:t>
            </a:r>
          </a:p>
        </p:txBody>
      </p:sp>
      <p:sp>
        <p:nvSpPr>
          <p:cNvPr id="4" name="Slide Number Placeholder 3"/>
          <p:cNvSpPr>
            <a:spLocks noGrp="1"/>
          </p:cNvSpPr>
          <p:nvPr>
            <p:ph type="sldNum" sz="quarter" idx="5"/>
          </p:nvPr>
        </p:nvSpPr>
        <p:spPr/>
        <p:txBody>
          <a:bodyPr/>
          <a:lstStyle/>
          <a:p>
            <a:fld id="{2F90B93F-4BD2-4429-A45E-9BCB4EC1DF40}" type="slidenum">
              <a:rPr lang="en-GB" smtClean="0"/>
              <a:t>5</a:t>
            </a:fld>
            <a:endParaRPr lang="en-GB" dirty="0"/>
          </a:p>
        </p:txBody>
      </p:sp>
    </p:spTree>
    <p:extLst>
      <p:ext uri="{BB962C8B-B14F-4D97-AF65-F5344CB8AC3E}">
        <p14:creationId xmlns:p14="http://schemas.microsoft.com/office/powerpoint/2010/main" val="2827599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Example of some of the detailed resources the team provides…</a:t>
            </a:r>
          </a:p>
          <a:p>
            <a:endParaRPr lang="en-GB" dirty="0"/>
          </a:p>
          <a:p>
            <a:r>
              <a:rPr lang="en-GB" dirty="0"/>
              <a:t>Weekly Tuesday email</a:t>
            </a:r>
          </a:p>
          <a:p>
            <a:endParaRPr lang="en-GB" dirty="0"/>
          </a:p>
          <a:p>
            <a:r>
              <a:rPr lang="en-GB" dirty="0"/>
              <a:t>Which is also </a:t>
            </a:r>
            <a:r>
              <a:rPr lang="en-GB" dirty="0" err="1"/>
              <a:t>publishe</a:t>
            </a:r>
            <a:r>
              <a:rPr lang="en-GB" dirty="0"/>
              <a:t> in the school bag</a:t>
            </a:r>
          </a:p>
          <a:p>
            <a:endParaRPr lang="en-GB" dirty="0"/>
          </a:p>
          <a:p>
            <a:r>
              <a:rPr lang="en-GB" dirty="0"/>
              <a:t>Lots of resources on the SLN</a:t>
            </a:r>
          </a:p>
          <a:p>
            <a:endParaRPr lang="en-GB" dirty="0"/>
          </a:p>
          <a:p>
            <a:r>
              <a:rPr lang="en-GB" dirty="0"/>
              <a:t>Including 7 minute briefings</a:t>
            </a:r>
          </a:p>
          <a:p>
            <a:endParaRPr lang="en-GB" dirty="0"/>
          </a:p>
          <a:p>
            <a:endParaRPr lang="en-GB" dirty="0"/>
          </a:p>
          <a:p>
            <a:r>
              <a:rPr lang="en-GB" dirty="0"/>
              <a:t>ANY QUESTIONS</a:t>
            </a:r>
          </a:p>
        </p:txBody>
      </p:sp>
      <p:sp>
        <p:nvSpPr>
          <p:cNvPr id="4" name="Slide Number Placeholder 3"/>
          <p:cNvSpPr>
            <a:spLocks noGrp="1"/>
          </p:cNvSpPr>
          <p:nvPr>
            <p:ph type="sldNum" sz="quarter" idx="5"/>
          </p:nvPr>
        </p:nvSpPr>
        <p:spPr/>
        <p:txBody>
          <a:bodyPr/>
          <a:lstStyle/>
          <a:p>
            <a:fld id="{2F90B93F-4BD2-4429-A45E-9BCB4EC1DF40}" type="slidenum">
              <a:rPr lang="en-GB" smtClean="0"/>
              <a:t>6</a:t>
            </a:fld>
            <a:endParaRPr lang="en-GB" dirty="0"/>
          </a:p>
        </p:txBody>
      </p:sp>
    </p:spTree>
    <p:extLst>
      <p:ext uri="{BB962C8B-B14F-4D97-AF65-F5344CB8AC3E}">
        <p14:creationId xmlns:p14="http://schemas.microsoft.com/office/powerpoint/2010/main" val="3710096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E787B-F766-9E02-F6B4-CF96559379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C3CA197-C8B6-FF5C-85E7-8E2A86BAE6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88407FC-5F6F-162A-5E71-109E156D9C75}"/>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5" name="Footer Placeholder 4">
            <a:extLst>
              <a:ext uri="{FF2B5EF4-FFF2-40B4-BE49-F238E27FC236}">
                <a16:creationId xmlns:a16="http://schemas.microsoft.com/office/drawing/2014/main" id="{F571CEB1-ED88-FAF9-1AE6-57F0D8A2D97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0180755-FFD9-14EC-D999-7BF69917A4AE}"/>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328641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616B-8061-C016-DB70-84509468488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1EA0CD-8EAF-A1A9-D432-7099C4C063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048E30-19BC-E232-7CCB-E7DC0AC9D79D}"/>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5" name="Footer Placeholder 4">
            <a:extLst>
              <a:ext uri="{FF2B5EF4-FFF2-40B4-BE49-F238E27FC236}">
                <a16:creationId xmlns:a16="http://schemas.microsoft.com/office/drawing/2014/main" id="{42FE2C74-45DF-E946-98B3-FC8294C89CF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C20A679-8724-1A14-268E-0FA832CA1EB7}"/>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114772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2157E5-E6D4-0C50-7DEB-CDFD40F72AE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A5D4D7-5EFF-11D6-D998-4FB2803CA4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091944-738C-603D-BDE8-107BCBA3DBD1}"/>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5" name="Footer Placeholder 4">
            <a:extLst>
              <a:ext uri="{FF2B5EF4-FFF2-40B4-BE49-F238E27FC236}">
                <a16:creationId xmlns:a16="http://schemas.microsoft.com/office/drawing/2014/main" id="{3D9BDED2-ABA1-5CB7-D39C-DDD3B814F27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AAC031E-0320-044E-0073-25025EA8B4AC}"/>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1160611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ED28B-1337-4761-A63D-FD11716E3568}" type="datetimeFigureOut">
              <a:rPr lang="en-GB" smtClean="0"/>
              <a:t>28/05/2026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55CF8C8-E818-4789-BCCA-C330927FBDE8}" type="slidenum">
              <a:rPr lang="en-GB" smtClean="0"/>
              <a:t>‹#›</a:t>
            </a:fld>
            <a:endParaRPr lang="en-GB" dirty="0"/>
          </a:p>
        </p:txBody>
      </p:sp>
      <p:pic>
        <p:nvPicPr>
          <p:cNvPr id="7" name="Picture 15" descr="SCC_logo_colour">
            <a:extLst>
              <a:ext uri="{FF2B5EF4-FFF2-40B4-BE49-F238E27FC236}">
                <a16:creationId xmlns:a16="http://schemas.microsoft.com/office/drawing/2014/main" id="{A1B27BF7-C41A-4A1B-A43D-2632A0B5E31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1"/>
            <a:ext cx="4510617"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587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62C50-3936-B529-F1A1-C0DF78CA73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48AC2C-B5E8-22F3-3A0A-D51866226F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F2812B-1A41-1CB5-5081-60B028DFC66B}"/>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5" name="Footer Placeholder 4">
            <a:extLst>
              <a:ext uri="{FF2B5EF4-FFF2-40B4-BE49-F238E27FC236}">
                <a16:creationId xmlns:a16="http://schemas.microsoft.com/office/drawing/2014/main" id="{10E3E3FC-DDAD-B66B-DE43-6DD1C6F28CC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1973B16-25F3-6C2C-15AA-D79132BEC08E}"/>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1171435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A6014-2A1A-D4F0-1952-37FDFD7B01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8EBDB8-A81A-4AD0-A41F-7D2F8F087D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99A168-88F9-5CB5-A08C-518E1D64DEA6}"/>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5" name="Footer Placeholder 4">
            <a:extLst>
              <a:ext uri="{FF2B5EF4-FFF2-40B4-BE49-F238E27FC236}">
                <a16:creationId xmlns:a16="http://schemas.microsoft.com/office/drawing/2014/main" id="{89BD458F-E29B-979E-02B5-4B543EB7DE8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1900093-D2E2-77F7-7672-573F451C5C37}"/>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1463484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E4DAD-ABCF-E191-CBFB-C61F06C0BC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276F2A-2C49-1795-76A2-EC20A2BD23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53A0DB-F52A-6B48-F17F-4C7F14CF15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C679106-09F9-D198-53D3-3B6EF32DF6F8}"/>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6" name="Footer Placeholder 5">
            <a:extLst>
              <a:ext uri="{FF2B5EF4-FFF2-40B4-BE49-F238E27FC236}">
                <a16:creationId xmlns:a16="http://schemas.microsoft.com/office/drawing/2014/main" id="{EC8CCE2B-635A-AF44-4B76-0474097B570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DEC6B9B-1FBD-60FE-AED9-EC5005F85D44}"/>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2566809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A84A4-01F5-3FAE-D9E1-58AEE4C8D85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60C2C0-6DE0-532B-21B9-DB288FC6DB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02AD5E-0FF6-BCB1-565A-FF45F06ECB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FC2A5CA-6229-8708-C100-01DEB46290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5CB9AC-FAC8-B091-E983-E8B3FEC851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FB0C23-9FAF-89D8-6C79-4221A4C1037E}"/>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8" name="Footer Placeholder 7">
            <a:extLst>
              <a:ext uri="{FF2B5EF4-FFF2-40B4-BE49-F238E27FC236}">
                <a16:creationId xmlns:a16="http://schemas.microsoft.com/office/drawing/2014/main" id="{CAC05B78-41A7-E41A-32D7-6A3E468B0B28}"/>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8F8C41D4-3ABB-0420-8F68-FD39DFF38732}"/>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207718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73FA8-EBF0-925B-CBC0-2B7BEBFE002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2F23B4-DB1D-DC28-3235-04441201C7B0}"/>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4" name="Footer Placeholder 3">
            <a:extLst>
              <a:ext uri="{FF2B5EF4-FFF2-40B4-BE49-F238E27FC236}">
                <a16:creationId xmlns:a16="http://schemas.microsoft.com/office/drawing/2014/main" id="{5397DCAC-FE55-5F9C-992F-3E09168E43B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9E65E5E-342D-E912-C941-3729AB5ED851}"/>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4223277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C0D268-A661-4A9D-AFF3-0581B3C1859C}"/>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3" name="Footer Placeholder 2">
            <a:extLst>
              <a:ext uri="{FF2B5EF4-FFF2-40B4-BE49-F238E27FC236}">
                <a16:creationId xmlns:a16="http://schemas.microsoft.com/office/drawing/2014/main" id="{7A4F1A18-0D70-84A0-2DE5-A00EE69EE563}"/>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9470122-55B7-6FE3-EA8E-6B16DBEED365}"/>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4006883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51AC8-BA6D-DDAB-2797-C8D16E7CF0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39EE432-F476-6F3B-76A8-49448DCEEC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D861343-EAC2-CF3F-87B7-A7CF751F7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6B9227-7E27-6D6A-4BD8-CC6044FA5ACC}"/>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6" name="Footer Placeholder 5">
            <a:extLst>
              <a:ext uri="{FF2B5EF4-FFF2-40B4-BE49-F238E27FC236}">
                <a16:creationId xmlns:a16="http://schemas.microsoft.com/office/drawing/2014/main" id="{EFE45A34-3793-DE03-748D-521F0176481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29F1282-B4D2-155C-9FCB-1526E7E7635C}"/>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3122248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E69C5-524E-4F3E-06C2-EB280BF6E7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D7C7D66-76B7-8CBC-07D0-A013F70ED9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21A3E3D-98BD-63A2-2A3C-6090F4CB50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1E57F4-3C98-0120-A208-2C2AC66572E2}"/>
              </a:ext>
            </a:extLst>
          </p:cNvPr>
          <p:cNvSpPr>
            <a:spLocks noGrp="1"/>
          </p:cNvSpPr>
          <p:nvPr>
            <p:ph type="dt" sz="half" idx="10"/>
          </p:nvPr>
        </p:nvSpPr>
        <p:spPr/>
        <p:txBody>
          <a:bodyPr/>
          <a:lstStyle/>
          <a:p>
            <a:fld id="{EAFF510C-AF27-4A18-B55A-9CCAF6E03188}" type="datetimeFigureOut">
              <a:rPr lang="en-GB" smtClean="0"/>
              <a:t>28/05/2026</a:t>
            </a:fld>
            <a:endParaRPr lang="en-GB" dirty="0"/>
          </a:p>
        </p:txBody>
      </p:sp>
      <p:sp>
        <p:nvSpPr>
          <p:cNvPr id="6" name="Footer Placeholder 5">
            <a:extLst>
              <a:ext uri="{FF2B5EF4-FFF2-40B4-BE49-F238E27FC236}">
                <a16:creationId xmlns:a16="http://schemas.microsoft.com/office/drawing/2014/main" id="{B8D1DACF-59F2-2D9F-17A5-EE9836695BD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F20A260-D4D3-3530-D87E-22C03265BDF3}"/>
              </a:ext>
            </a:extLst>
          </p:cNvPr>
          <p:cNvSpPr>
            <a:spLocks noGrp="1"/>
          </p:cNvSpPr>
          <p:nvPr>
            <p:ph type="sldNum" sz="quarter" idx="12"/>
          </p:nvPr>
        </p:nvSpPr>
        <p:spPr/>
        <p:txBody>
          <a:bodyPr/>
          <a:lstStyle/>
          <a:p>
            <a:fld id="{B7A84666-3FDF-4EFB-BC50-C82BD6875E72}" type="slidenum">
              <a:rPr lang="en-GB" smtClean="0"/>
              <a:t>‹#›</a:t>
            </a:fld>
            <a:endParaRPr lang="en-GB" dirty="0"/>
          </a:p>
        </p:txBody>
      </p:sp>
    </p:spTree>
    <p:extLst>
      <p:ext uri="{BB962C8B-B14F-4D97-AF65-F5344CB8AC3E}">
        <p14:creationId xmlns:p14="http://schemas.microsoft.com/office/powerpoint/2010/main" val="114123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7050C4-EA61-2328-C757-E5FF37C43C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F52E9A-9731-8271-05B0-F5B8B3227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5D963B-1169-E1E9-D929-C9F5863566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FF510C-AF27-4A18-B55A-9CCAF6E03188}" type="datetimeFigureOut">
              <a:rPr lang="en-GB" smtClean="0"/>
              <a:t>28/05/2026</a:t>
            </a:fld>
            <a:endParaRPr lang="en-GB" dirty="0"/>
          </a:p>
        </p:txBody>
      </p:sp>
      <p:sp>
        <p:nvSpPr>
          <p:cNvPr id="5" name="Footer Placeholder 4">
            <a:extLst>
              <a:ext uri="{FF2B5EF4-FFF2-40B4-BE49-F238E27FC236}">
                <a16:creationId xmlns:a16="http://schemas.microsoft.com/office/drawing/2014/main" id="{B2C4F462-D6AF-1FD9-D03B-FA3B169ACE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47C0D70C-7776-069C-0054-A83741ECE3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A84666-3FDF-4EFB-BC50-C82BD6875E72}" type="slidenum">
              <a:rPr lang="en-GB" smtClean="0"/>
              <a:t>‹#›</a:t>
            </a:fld>
            <a:endParaRPr lang="en-GB" dirty="0"/>
          </a:p>
        </p:txBody>
      </p:sp>
    </p:spTree>
    <p:extLst>
      <p:ext uri="{BB962C8B-B14F-4D97-AF65-F5344CB8AC3E}">
        <p14:creationId xmlns:p14="http://schemas.microsoft.com/office/powerpoint/2010/main" val="1673986419"/>
      </p:ext>
    </p:extLst>
  </p:cSld>
  <p:clrMap bg1="lt1" tx1="dk1" bg2="lt2" tx2="dk2" accent1="accent1" accent2="accent2" accent3="accent3" accent4="accent4" accent5="accent5" accent6="accent6" hlink="hlink" folHlink="folHlink"/>
  <p:sldLayoutIdLst>
    <p:sldLayoutId id="2147483649" r:id="rId1"/>
    <p:sldLayoutId id="2147483715"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71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mailto:viki.hulme@staffordshire.gov.uk"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hyperlink" Target="mailto:coleen.worrall1@staffordshire.gov.u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A4854F-1BA7-B085-D4B3-330AACAC341A}"/>
              </a:ext>
            </a:extLst>
          </p:cNvPr>
          <p:cNvSpPr>
            <a:spLocks noGrp="1"/>
          </p:cNvSpPr>
          <p:nvPr>
            <p:ph idx="1"/>
          </p:nvPr>
        </p:nvSpPr>
        <p:spPr>
          <a:xfrm>
            <a:off x="838200" y="1404730"/>
            <a:ext cx="10515600" cy="4772233"/>
          </a:xfrm>
        </p:spPr>
        <p:txBody>
          <a:bodyPr>
            <a:normAutofit fontScale="85000" lnSpcReduction="20000"/>
          </a:bodyPr>
          <a:lstStyle/>
          <a:p>
            <a:pPr marL="0" indent="0" algn="ctr">
              <a:buNone/>
            </a:pPr>
            <a:r>
              <a:rPr lang="en-GB" sz="5200" b="1" dirty="0"/>
              <a:t>Safeguarding Section 175/157</a:t>
            </a:r>
          </a:p>
          <a:p>
            <a:pPr marL="0" indent="0" algn="ctr">
              <a:buNone/>
            </a:pPr>
            <a:r>
              <a:rPr lang="en-GB" sz="5200" b="1" dirty="0">
                <a:solidFill>
                  <a:srgbClr val="7030A0"/>
                </a:solidFill>
              </a:rPr>
              <a:t>Timeline</a:t>
            </a:r>
          </a:p>
          <a:p>
            <a:pPr marL="0" indent="0">
              <a:buNone/>
            </a:pPr>
            <a:endParaRPr lang="en-GB" dirty="0"/>
          </a:p>
          <a:p>
            <a:r>
              <a:rPr lang="en-GB" b="1" dirty="0"/>
              <a:t>Part 1 (Sections 1-14): Themes</a:t>
            </a:r>
          </a:p>
          <a:p>
            <a:r>
              <a:rPr lang="en-GB" dirty="0"/>
              <a:t>Audit Opened: 			Monday 12 January</a:t>
            </a:r>
          </a:p>
          <a:p>
            <a:r>
              <a:rPr lang="en-US" dirty="0">
                <a:highlight>
                  <a:srgbClr val="FFFF00"/>
                </a:highlight>
                <a:cs typeface="Calibri" panose="020F0502020204030204" pitchFamily="34" charset="0"/>
              </a:rPr>
              <a:t>Audit Closes: 			Friday 29 May  (three half-terms)</a:t>
            </a:r>
          </a:p>
          <a:p>
            <a:endParaRPr lang="en-GB" dirty="0">
              <a:cs typeface="Calibri" panose="020F0502020204030204" pitchFamily="34" charset="0"/>
            </a:endParaRPr>
          </a:p>
          <a:p>
            <a:r>
              <a:rPr lang="en-GB" b="1" dirty="0">
                <a:cs typeface="Calibri" panose="020F0502020204030204" pitchFamily="34" charset="0"/>
              </a:rPr>
              <a:t>Part 2: (Section 15): Data collection</a:t>
            </a:r>
          </a:p>
          <a:p>
            <a:r>
              <a:rPr lang="en-GB" dirty="0"/>
              <a:t>Audit Reopens (Section 15 only): 	Monday 29 June</a:t>
            </a:r>
          </a:p>
          <a:p>
            <a:r>
              <a:rPr lang="en-US" dirty="0">
                <a:cs typeface="Calibri" panose="020F0502020204030204" pitchFamily="34" charset="0"/>
              </a:rPr>
              <a:t>Audit Closes: 			Friday 24 July (one month)</a:t>
            </a:r>
          </a:p>
          <a:p>
            <a:r>
              <a:rPr lang="en-US" sz="2100" b="1" dirty="0">
                <a:solidFill>
                  <a:srgbClr val="FF0000"/>
                </a:solidFill>
                <a:cs typeface="Calibri" panose="020F0502020204030204" pitchFamily="34" charset="0"/>
              </a:rPr>
              <a:t>Questions provided:			September 2025</a:t>
            </a:r>
          </a:p>
          <a:p>
            <a:pPr marL="0" indent="0">
              <a:buNone/>
            </a:pPr>
            <a:endParaRPr lang="en-GB" dirty="0">
              <a:cs typeface="Calibri" panose="020F0502020204030204" pitchFamily="34" charset="0"/>
            </a:endParaRPr>
          </a:p>
        </p:txBody>
      </p:sp>
    </p:spTree>
    <p:extLst>
      <p:ext uri="{BB962C8B-B14F-4D97-AF65-F5344CB8AC3E}">
        <p14:creationId xmlns:p14="http://schemas.microsoft.com/office/powerpoint/2010/main" val="3948436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A09F5-F1AE-78C1-20C6-B7069FB036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7BFB85-81CC-4A09-E403-A690C2BBBF66}"/>
              </a:ext>
            </a:extLst>
          </p:cNvPr>
          <p:cNvSpPr>
            <a:spLocks noGrp="1"/>
          </p:cNvSpPr>
          <p:nvPr>
            <p:ph type="title"/>
          </p:nvPr>
        </p:nvSpPr>
        <p:spPr/>
        <p:txBody>
          <a:bodyPr/>
          <a:lstStyle/>
          <a:p>
            <a:pPr algn="ctr"/>
            <a:r>
              <a:rPr lang="en-GB" b="1" dirty="0"/>
              <a:t>Safeguarding Section 175/157 Audit</a:t>
            </a:r>
            <a:br>
              <a:rPr lang="en-GB" b="1" dirty="0"/>
            </a:br>
            <a:r>
              <a:rPr lang="en-GB" b="1" dirty="0">
                <a:solidFill>
                  <a:srgbClr val="7030A0"/>
                </a:solidFill>
              </a:rPr>
              <a:t>Section 15: Data collection</a:t>
            </a:r>
            <a:endParaRPr lang="en-GB" dirty="0"/>
          </a:p>
        </p:txBody>
      </p:sp>
      <p:pic>
        <p:nvPicPr>
          <p:cNvPr id="16" name="Content Placeholder 15">
            <a:extLst>
              <a:ext uri="{FF2B5EF4-FFF2-40B4-BE49-F238E27FC236}">
                <a16:creationId xmlns:a16="http://schemas.microsoft.com/office/drawing/2014/main" id="{6690BE75-6943-E523-3B90-3DA1ED26DCC1}"/>
              </a:ext>
            </a:extLst>
          </p:cNvPr>
          <p:cNvPicPr>
            <a:picLocks noGrp="1" noChangeAspect="1"/>
          </p:cNvPicPr>
          <p:nvPr>
            <p:ph sz="half" idx="2"/>
          </p:nvPr>
        </p:nvPicPr>
        <p:blipFill>
          <a:blip r:embed="rId3"/>
          <a:stretch>
            <a:fillRect/>
          </a:stretch>
        </p:blipFill>
        <p:spPr>
          <a:xfrm>
            <a:off x="6277660" y="1875402"/>
            <a:ext cx="5181600" cy="2125892"/>
          </a:xfrm>
          <a:prstGeom prst="rect">
            <a:avLst/>
          </a:prstGeom>
        </p:spPr>
      </p:pic>
      <p:pic>
        <p:nvPicPr>
          <p:cNvPr id="11" name="Picture 10">
            <a:extLst>
              <a:ext uri="{FF2B5EF4-FFF2-40B4-BE49-F238E27FC236}">
                <a16:creationId xmlns:a16="http://schemas.microsoft.com/office/drawing/2014/main" id="{2809755A-694F-6FF1-1A68-01A1277BC4C5}"/>
              </a:ext>
            </a:extLst>
          </p:cNvPr>
          <p:cNvPicPr>
            <a:picLocks noChangeAspect="1"/>
          </p:cNvPicPr>
          <p:nvPr/>
        </p:nvPicPr>
        <p:blipFill>
          <a:blip r:embed="rId4"/>
          <a:stretch>
            <a:fillRect/>
          </a:stretch>
        </p:blipFill>
        <p:spPr>
          <a:xfrm>
            <a:off x="732740" y="2137428"/>
            <a:ext cx="5181600" cy="3467400"/>
          </a:xfrm>
          <a:prstGeom prst="rect">
            <a:avLst/>
          </a:prstGeom>
        </p:spPr>
      </p:pic>
      <p:sp>
        <p:nvSpPr>
          <p:cNvPr id="14" name="Content Placeholder 13">
            <a:extLst>
              <a:ext uri="{FF2B5EF4-FFF2-40B4-BE49-F238E27FC236}">
                <a16:creationId xmlns:a16="http://schemas.microsoft.com/office/drawing/2014/main" id="{AE258972-3E5F-1B26-F8B6-A896601FB908}"/>
              </a:ext>
            </a:extLst>
          </p:cNvPr>
          <p:cNvSpPr>
            <a:spLocks noGrp="1"/>
          </p:cNvSpPr>
          <p:nvPr>
            <p:ph sz="half" idx="1"/>
          </p:nvPr>
        </p:nvSpPr>
        <p:spPr/>
        <p:txBody>
          <a:bodyPr/>
          <a:lstStyle/>
          <a:p>
            <a:pPr marL="0" indent="0">
              <a:buNone/>
            </a:pPr>
            <a:endParaRPr lang="en-GB" dirty="0"/>
          </a:p>
        </p:txBody>
      </p:sp>
      <p:pic>
        <p:nvPicPr>
          <p:cNvPr id="18" name="Picture 17">
            <a:extLst>
              <a:ext uri="{FF2B5EF4-FFF2-40B4-BE49-F238E27FC236}">
                <a16:creationId xmlns:a16="http://schemas.microsoft.com/office/drawing/2014/main" id="{69C21A41-AAB3-E654-ACCD-B41DB2A11B30}"/>
              </a:ext>
            </a:extLst>
          </p:cNvPr>
          <p:cNvPicPr>
            <a:picLocks noChangeAspect="1"/>
          </p:cNvPicPr>
          <p:nvPr/>
        </p:nvPicPr>
        <p:blipFill>
          <a:blip r:embed="rId5"/>
          <a:stretch>
            <a:fillRect/>
          </a:stretch>
        </p:blipFill>
        <p:spPr>
          <a:xfrm>
            <a:off x="6277660" y="4186008"/>
            <a:ext cx="5282083" cy="2582273"/>
          </a:xfrm>
          <a:prstGeom prst="rect">
            <a:avLst/>
          </a:prstGeom>
        </p:spPr>
      </p:pic>
    </p:spTree>
    <p:extLst>
      <p:ext uri="{BB962C8B-B14F-4D97-AF65-F5344CB8AC3E}">
        <p14:creationId xmlns:p14="http://schemas.microsoft.com/office/powerpoint/2010/main" val="4044206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AE824-F451-1BB1-813E-4B9AC874CB9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6E544C-CF88-82D8-00F4-9A6F700D438C}"/>
              </a:ext>
            </a:extLst>
          </p:cNvPr>
          <p:cNvSpPr>
            <a:spLocks noGrp="1"/>
          </p:cNvSpPr>
          <p:nvPr>
            <p:ph idx="1"/>
          </p:nvPr>
        </p:nvSpPr>
        <p:spPr>
          <a:xfrm>
            <a:off x="838200" y="1404730"/>
            <a:ext cx="10515600" cy="4772233"/>
          </a:xfrm>
        </p:spPr>
        <p:txBody>
          <a:bodyPr>
            <a:normAutofit/>
          </a:bodyPr>
          <a:lstStyle/>
          <a:p>
            <a:pPr marL="0" indent="0" algn="ctr">
              <a:buNone/>
            </a:pPr>
            <a:r>
              <a:rPr lang="en-GB" sz="4800" b="1" dirty="0"/>
              <a:t>Safeguarding Section 175/157 Audit</a:t>
            </a:r>
          </a:p>
          <a:p>
            <a:pPr marL="0" indent="0" algn="ctr">
              <a:buNone/>
            </a:pPr>
            <a:r>
              <a:rPr lang="en-GB" sz="4800" b="1" dirty="0">
                <a:solidFill>
                  <a:srgbClr val="7030A0"/>
                </a:solidFill>
              </a:rPr>
              <a:t>Current Position</a:t>
            </a:r>
          </a:p>
          <a:p>
            <a:pPr marL="0" indent="0" algn="ctr">
              <a:buNone/>
            </a:pPr>
            <a:endParaRPr lang="en-GB" sz="1400" b="1" dirty="0"/>
          </a:p>
          <a:p>
            <a:pPr marL="0" indent="0">
              <a:buNone/>
            </a:pPr>
            <a:endParaRPr lang="en-GB" dirty="0"/>
          </a:p>
        </p:txBody>
      </p:sp>
      <p:pic>
        <p:nvPicPr>
          <p:cNvPr id="4" name="Picture 3">
            <a:extLst>
              <a:ext uri="{FF2B5EF4-FFF2-40B4-BE49-F238E27FC236}">
                <a16:creationId xmlns:a16="http://schemas.microsoft.com/office/drawing/2014/main" id="{CDC17378-0630-001D-1F71-BC612D688B04}"/>
              </a:ext>
            </a:extLst>
          </p:cNvPr>
          <p:cNvPicPr>
            <a:picLocks noChangeAspect="1"/>
          </p:cNvPicPr>
          <p:nvPr/>
        </p:nvPicPr>
        <p:blipFill>
          <a:blip r:embed="rId3"/>
          <a:stretch>
            <a:fillRect/>
          </a:stretch>
        </p:blipFill>
        <p:spPr>
          <a:xfrm>
            <a:off x="1518249" y="3613287"/>
            <a:ext cx="9299276" cy="701101"/>
          </a:xfrm>
          <a:prstGeom prst="rect">
            <a:avLst/>
          </a:prstGeom>
        </p:spPr>
      </p:pic>
    </p:spTree>
    <p:extLst>
      <p:ext uri="{BB962C8B-B14F-4D97-AF65-F5344CB8AC3E}">
        <p14:creationId xmlns:p14="http://schemas.microsoft.com/office/powerpoint/2010/main" val="713820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A4854F-1BA7-B085-D4B3-330AACAC341A}"/>
              </a:ext>
            </a:extLst>
          </p:cNvPr>
          <p:cNvSpPr>
            <a:spLocks noGrp="1"/>
          </p:cNvSpPr>
          <p:nvPr>
            <p:ph idx="1"/>
          </p:nvPr>
        </p:nvSpPr>
        <p:spPr>
          <a:xfrm>
            <a:off x="838200" y="1404730"/>
            <a:ext cx="10515600" cy="4772233"/>
          </a:xfrm>
        </p:spPr>
        <p:txBody>
          <a:bodyPr>
            <a:normAutofit/>
          </a:bodyPr>
          <a:lstStyle/>
          <a:p>
            <a:pPr marL="0" indent="0" algn="ctr">
              <a:buNone/>
            </a:pPr>
            <a:r>
              <a:rPr lang="en-GB" sz="4800" b="1" dirty="0"/>
              <a:t>Safeguarding Section 175/157 Audit</a:t>
            </a:r>
          </a:p>
          <a:p>
            <a:pPr marL="0" indent="0" algn="ctr">
              <a:buNone/>
            </a:pPr>
            <a:r>
              <a:rPr lang="en-GB" sz="4800" b="1" dirty="0">
                <a:solidFill>
                  <a:srgbClr val="7030A0"/>
                </a:solidFill>
              </a:rPr>
              <a:t>AIMS</a:t>
            </a:r>
          </a:p>
          <a:p>
            <a:pPr marL="0" indent="0" algn="ctr">
              <a:buNone/>
            </a:pPr>
            <a:endParaRPr lang="en-GB" sz="1400" b="1" dirty="0"/>
          </a:p>
          <a:p>
            <a:pPr marL="342900" lvl="0" indent="-342900">
              <a:buFont typeface="Symbol" panose="05050102010706020507" pitchFamily="18" charset="2"/>
              <a:buChar char=""/>
            </a:pPr>
            <a:r>
              <a:rPr lang="en-GB" sz="1800" b="1" dirty="0">
                <a:solidFill>
                  <a:srgbClr val="FF0000"/>
                </a:solidFill>
                <a:effectLst/>
                <a:ea typeface="Times New Roman" panose="02020603050405020304" pitchFamily="18" charset="0"/>
              </a:rPr>
              <a:t>Schools: </a:t>
            </a:r>
            <a:r>
              <a:rPr lang="en-GB" sz="1600" dirty="0">
                <a:effectLst/>
                <a:ea typeface="Times New Roman" panose="02020603050405020304" pitchFamily="18" charset="0"/>
              </a:rPr>
              <a:t>Provide schools with a </a:t>
            </a:r>
            <a:r>
              <a:rPr lang="en-GB" sz="1600" b="1" dirty="0">
                <a:effectLst/>
                <a:ea typeface="Times New Roman" panose="02020603050405020304" pitchFamily="18" charset="0"/>
              </a:rPr>
              <a:t>robust self-evaluation </a:t>
            </a:r>
            <a:r>
              <a:rPr lang="en-GB" sz="1600" dirty="0">
                <a:effectLst/>
                <a:ea typeface="Times New Roman" panose="02020603050405020304" pitchFamily="18" charset="0"/>
              </a:rPr>
              <a:t>of policy, practice</a:t>
            </a:r>
            <a:r>
              <a:rPr lang="en-GB" sz="1600" dirty="0">
                <a:ea typeface="Times New Roman" panose="02020603050405020304" pitchFamily="18" charset="0"/>
              </a:rPr>
              <a:t> and compliance.</a:t>
            </a:r>
            <a:endParaRPr lang="en-GB" sz="1600" dirty="0">
              <a:effectLst/>
              <a:ea typeface="Times New Roman" panose="02020603050405020304" pitchFamily="18" charset="0"/>
            </a:endParaRPr>
          </a:p>
          <a:p>
            <a:pPr marL="342900" lvl="0" indent="-342900">
              <a:buFont typeface="Symbol" panose="05050102010706020507" pitchFamily="18" charset="2"/>
              <a:buChar char=""/>
            </a:pPr>
            <a:r>
              <a:rPr lang="en-GB" sz="1800" b="1" dirty="0">
                <a:solidFill>
                  <a:srgbClr val="FF0000"/>
                </a:solidFill>
                <a:effectLst/>
                <a:ea typeface="Times New Roman" panose="02020603050405020304" pitchFamily="18" charset="0"/>
              </a:rPr>
              <a:t>Staffordshire Safeguarding Children Partnership</a:t>
            </a:r>
            <a:r>
              <a:rPr lang="en-GB" sz="1800" b="1" dirty="0">
                <a:effectLst/>
                <a:ea typeface="Times New Roman" panose="02020603050405020304" pitchFamily="18" charset="0"/>
              </a:rPr>
              <a:t>: </a:t>
            </a:r>
            <a:r>
              <a:rPr lang="en-GB" sz="1600" dirty="0">
                <a:effectLst/>
                <a:ea typeface="Times New Roman" panose="02020603050405020304" pitchFamily="18" charset="0"/>
              </a:rPr>
              <a:t>ESAS reports to </a:t>
            </a:r>
            <a:r>
              <a:rPr lang="en-GB" sz="1600" dirty="0">
                <a:ea typeface="Times New Roman" panose="02020603050405020304" pitchFamily="18" charset="0"/>
              </a:rPr>
              <a:t>SSCP on an annual basis using the audit’s </a:t>
            </a:r>
            <a:r>
              <a:rPr lang="en-GB" sz="1600" dirty="0"/>
              <a:t>qualitative and quantitative information, so that the partnership can be </a:t>
            </a:r>
            <a:r>
              <a:rPr lang="en-GB" sz="1600" b="1" dirty="0"/>
              <a:t>assured</a:t>
            </a:r>
            <a:r>
              <a:rPr lang="en-GB" sz="1600" dirty="0"/>
              <a:t> of schools safeguarding across the county.</a:t>
            </a:r>
            <a:endParaRPr lang="en-GB" sz="1600" dirty="0">
              <a:effectLst/>
              <a:ea typeface="Calibri" panose="020F0502020204030204" pitchFamily="34" charset="0"/>
            </a:endParaRPr>
          </a:p>
          <a:p>
            <a:pPr marL="342900" lvl="0" indent="-342900">
              <a:buFont typeface="Symbol" panose="05050102010706020507" pitchFamily="18" charset="2"/>
              <a:buChar char=""/>
            </a:pPr>
            <a:r>
              <a:rPr lang="en-GB" sz="1800" b="1" dirty="0">
                <a:solidFill>
                  <a:srgbClr val="FF0000"/>
                </a:solidFill>
                <a:effectLst/>
                <a:ea typeface="Times New Roman" panose="02020603050405020304" pitchFamily="18" charset="0"/>
              </a:rPr>
              <a:t>ESAS: </a:t>
            </a:r>
            <a:r>
              <a:rPr lang="en-GB" sz="1600" dirty="0">
                <a:ea typeface="Times New Roman" panose="02020603050405020304" pitchFamily="18" charset="0"/>
              </a:rPr>
              <a:t>Identify areas of </a:t>
            </a:r>
            <a:r>
              <a:rPr lang="en-GB" sz="1600" b="1" dirty="0">
                <a:ea typeface="Times New Roman" panose="02020603050405020304" pitchFamily="18" charset="0"/>
              </a:rPr>
              <a:t>strength</a:t>
            </a:r>
            <a:r>
              <a:rPr lang="en-GB" sz="1600" dirty="0">
                <a:ea typeface="Times New Roman" panose="02020603050405020304" pitchFamily="18" charset="0"/>
              </a:rPr>
              <a:t> and </a:t>
            </a:r>
            <a:r>
              <a:rPr lang="en-GB" sz="1600" b="1" dirty="0">
                <a:ea typeface="Times New Roman" panose="02020603050405020304" pitchFamily="18" charset="0"/>
              </a:rPr>
              <a:t>weakness </a:t>
            </a:r>
            <a:r>
              <a:rPr lang="en-GB" sz="1600" dirty="0">
                <a:ea typeface="Times New Roman" panose="02020603050405020304" pitchFamily="18" charset="0"/>
              </a:rPr>
              <a:t>across the county, phases and districts as well as in individual schools</a:t>
            </a:r>
            <a:endParaRPr lang="en-GB" sz="1600" dirty="0">
              <a:effectLst/>
              <a:ea typeface="Times New Roman" panose="02020603050405020304" pitchFamily="18" charset="0"/>
            </a:endParaRPr>
          </a:p>
          <a:p>
            <a:pPr marL="800100" lvl="1" indent="-342900">
              <a:buFont typeface="Symbol" panose="05050102010706020507" pitchFamily="18" charset="2"/>
              <a:buChar char=""/>
            </a:pPr>
            <a:r>
              <a:rPr lang="en-GB" sz="1400" dirty="0">
                <a:ea typeface="Calibri" panose="020F0502020204030204" pitchFamily="34" charset="0"/>
              </a:rPr>
              <a:t>Undertake </a:t>
            </a:r>
            <a:r>
              <a:rPr lang="en-GB" sz="1400" b="1" dirty="0">
                <a:ea typeface="Calibri" panose="020F0502020204030204" pitchFamily="34" charset="0"/>
              </a:rPr>
              <a:t>safeguarding reviews </a:t>
            </a:r>
            <a:r>
              <a:rPr lang="en-GB" sz="1400" dirty="0">
                <a:ea typeface="Calibri" panose="020F0502020204030204" pitchFamily="34" charset="0"/>
              </a:rPr>
              <a:t>in identified schools</a:t>
            </a:r>
          </a:p>
          <a:p>
            <a:pPr marL="800100" lvl="1" indent="-342900">
              <a:buFont typeface="Symbol" panose="05050102010706020507" pitchFamily="18" charset="2"/>
              <a:buChar char=""/>
            </a:pPr>
            <a:r>
              <a:rPr lang="en-GB" sz="1400" dirty="0">
                <a:effectLst/>
                <a:ea typeface="Calibri" panose="020F0502020204030204" pitchFamily="34" charset="0"/>
              </a:rPr>
              <a:t>Inform DSL </a:t>
            </a:r>
            <a:r>
              <a:rPr lang="en-GB" sz="1400" b="1" dirty="0">
                <a:effectLst/>
                <a:ea typeface="Calibri" panose="020F0502020204030204" pitchFamily="34" charset="0"/>
              </a:rPr>
              <a:t>training and briefings</a:t>
            </a:r>
          </a:p>
          <a:p>
            <a:pPr marL="800100" lvl="1" indent="-342900">
              <a:buFont typeface="Symbol" panose="05050102010706020507" pitchFamily="18" charset="2"/>
              <a:buChar char=""/>
            </a:pPr>
            <a:r>
              <a:rPr lang="en-GB" sz="1400" b="1" dirty="0">
                <a:effectLst/>
                <a:ea typeface="Calibri" panose="020F0502020204030204" pitchFamily="34" charset="0"/>
              </a:rPr>
              <a:t>Communications:</a:t>
            </a:r>
            <a:r>
              <a:rPr lang="en-GB" sz="1400" dirty="0">
                <a:effectLst/>
                <a:ea typeface="Calibri" panose="020F0502020204030204" pitchFamily="34" charset="0"/>
              </a:rPr>
              <a:t> Inform Tuesday emails and our 7</a:t>
            </a:r>
            <a:r>
              <a:rPr lang="en-GB" sz="1400" dirty="0">
                <a:ea typeface="Calibri" panose="020F0502020204030204" pitchFamily="34" charset="0"/>
              </a:rPr>
              <a:t>-</a:t>
            </a:r>
            <a:r>
              <a:rPr lang="en-GB" sz="1400" dirty="0">
                <a:effectLst/>
                <a:ea typeface="Calibri" panose="020F0502020204030204" pitchFamily="34" charset="0"/>
              </a:rPr>
              <a:t>minute briefings</a:t>
            </a:r>
          </a:p>
          <a:p>
            <a:pPr marL="800100" lvl="1" indent="-342900">
              <a:buFont typeface="Symbol" panose="05050102010706020507" pitchFamily="18" charset="2"/>
              <a:buChar char=""/>
            </a:pPr>
            <a:r>
              <a:rPr lang="en-GB" sz="1400" b="1" dirty="0">
                <a:ea typeface="Calibri" panose="020F0502020204030204" pitchFamily="34" charset="0"/>
              </a:rPr>
              <a:t>Share with partners </a:t>
            </a:r>
            <a:r>
              <a:rPr lang="en-GB" sz="1400" dirty="0">
                <a:ea typeface="Calibri" panose="020F0502020204030204" pitchFamily="34" charset="0"/>
              </a:rPr>
              <a:t>i.e., Prevent Board</a:t>
            </a:r>
          </a:p>
          <a:p>
            <a:pPr marL="800100" lvl="1" indent="-342900">
              <a:buFont typeface="Symbol" panose="05050102010706020507" pitchFamily="18" charset="2"/>
              <a:buChar char=""/>
            </a:pPr>
            <a:r>
              <a:rPr lang="en-GB" sz="1400" dirty="0">
                <a:effectLst/>
                <a:ea typeface="Calibri" panose="020F0502020204030204" pitchFamily="34" charset="0"/>
              </a:rPr>
              <a:t>Assure SSCB</a:t>
            </a:r>
          </a:p>
          <a:p>
            <a:pPr marL="0" indent="0">
              <a:buNone/>
            </a:pPr>
            <a:endParaRPr lang="en-GB" dirty="0"/>
          </a:p>
        </p:txBody>
      </p:sp>
    </p:spTree>
    <p:extLst>
      <p:ext uri="{BB962C8B-B14F-4D97-AF65-F5344CB8AC3E}">
        <p14:creationId xmlns:p14="http://schemas.microsoft.com/office/powerpoint/2010/main" val="1958981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2CDDC-0B5A-1978-7441-E7DF4D04DC16}"/>
              </a:ext>
            </a:extLst>
          </p:cNvPr>
          <p:cNvSpPr>
            <a:spLocks noGrp="1"/>
          </p:cNvSpPr>
          <p:nvPr>
            <p:ph type="title"/>
          </p:nvPr>
        </p:nvSpPr>
        <p:spPr>
          <a:xfrm>
            <a:off x="839788" y="365125"/>
            <a:ext cx="10515600" cy="1805419"/>
          </a:xfrm>
        </p:spPr>
        <p:txBody>
          <a:bodyPr>
            <a:normAutofit/>
          </a:bodyPr>
          <a:lstStyle/>
          <a:p>
            <a:pPr algn="ctr"/>
            <a:r>
              <a:rPr lang="en-GB" sz="4400" b="1" dirty="0">
                <a:latin typeface="+mn-lt"/>
              </a:rPr>
              <a:t>Education Safeguarding Advice Service </a:t>
            </a:r>
            <a:r>
              <a:rPr lang="en-GB" sz="3600" b="1" dirty="0">
                <a:latin typeface="+mn-lt"/>
              </a:rPr>
              <a:t>(ESAS)</a:t>
            </a:r>
            <a:br>
              <a:rPr lang="en-GB" b="1" dirty="0"/>
            </a:br>
            <a:endParaRPr lang="en-GB" sz="1800" dirty="0">
              <a:latin typeface="+mn-lt"/>
            </a:endParaRPr>
          </a:p>
        </p:txBody>
      </p:sp>
      <p:sp>
        <p:nvSpPr>
          <p:cNvPr id="3" name="Text Placeholder 2">
            <a:extLst>
              <a:ext uri="{FF2B5EF4-FFF2-40B4-BE49-F238E27FC236}">
                <a16:creationId xmlns:a16="http://schemas.microsoft.com/office/drawing/2014/main" id="{64E9EB4E-9D9E-69B2-1B1F-A1B03F80CE3F}"/>
              </a:ext>
            </a:extLst>
          </p:cNvPr>
          <p:cNvSpPr>
            <a:spLocks noGrp="1"/>
          </p:cNvSpPr>
          <p:nvPr>
            <p:ph type="body" idx="1"/>
          </p:nvPr>
        </p:nvSpPr>
        <p:spPr/>
        <p:txBody>
          <a:bodyPr>
            <a:normAutofit lnSpcReduction="10000"/>
          </a:bodyPr>
          <a:lstStyle/>
          <a:p>
            <a:pPr algn="ctr"/>
            <a:endParaRPr lang="en-GB" dirty="0"/>
          </a:p>
          <a:p>
            <a:pPr algn="ctr"/>
            <a:r>
              <a:rPr lang="en-GB" dirty="0">
                <a:solidFill>
                  <a:schemeClr val="accent1"/>
                </a:solidFill>
              </a:rPr>
              <a:t>The Team</a:t>
            </a:r>
            <a:r>
              <a:rPr lang="en-GB" dirty="0"/>
              <a:t>	</a:t>
            </a:r>
          </a:p>
        </p:txBody>
      </p:sp>
      <p:sp>
        <p:nvSpPr>
          <p:cNvPr id="4" name="Content Placeholder 3">
            <a:extLst>
              <a:ext uri="{FF2B5EF4-FFF2-40B4-BE49-F238E27FC236}">
                <a16:creationId xmlns:a16="http://schemas.microsoft.com/office/drawing/2014/main" id="{11A05129-1BAF-E863-8CE4-5A724EEB394D}"/>
              </a:ext>
            </a:extLst>
          </p:cNvPr>
          <p:cNvSpPr>
            <a:spLocks noGrp="1"/>
          </p:cNvSpPr>
          <p:nvPr>
            <p:ph sz="half" idx="2"/>
          </p:nvPr>
        </p:nvSpPr>
        <p:spPr/>
        <p:txBody>
          <a:bodyPr>
            <a:normAutofit fontScale="92500" lnSpcReduction="10000"/>
          </a:bodyPr>
          <a:lstStyle/>
          <a:p>
            <a:pPr marL="0" indent="0">
              <a:lnSpc>
                <a:spcPct val="107000"/>
              </a:lnSpc>
              <a:spcAft>
                <a:spcPts val="800"/>
              </a:spcAft>
              <a:buNone/>
            </a:pPr>
            <a:r>
              <a:rPr lang="en-GB" sz="1800" b="1" dirty="0">
                <a:effectLst/>
                <a:latin typeface="Calibri" panose="020F0502020204030204" pitchFamily="34" charset="0"/>
                <a:ea typeface="Calibri" panose="020F0502020204030204" pitchFamily="34" charset="0"/>
                <a:cs typeface="Times New Roman" panose="02020603050405020304" pitchFamily="18" charset="0"/>
              </a:rPr>
              <a:t>Education Safeguarding Leads (ESLs): </a:t>
            </a:r>
            <a:r>
              <a:rPr lang="en-GB" sz="1800" dirty="0">
                <a:effectLst/>
                <a:latin typeface="Calibri" panose="020F0502020204030204" pitchFamily="34" charset="0"/>
                <a:ea typeface="Calibri" panose="020F0502020204030204" pitchFamily="34" charset="0"/>
                <a:cs typeface="Times New Roman" panose="02020603050405020304" pitchFamily="18" charset="0"/>
              </a:rPr>
              <a:t>Viki Hulme and Coleen Worrall</a:t>
            </a:r>
          </a:p>
          <a:p>
            <a:pPr marL="0" indent="0">
              <a:lnSpc>
                <a:spcPct val="107000"/>
              </a:lnSpc>
              <a:spcAft>
                <a:spcPts val="800"/>
              </a:spcAft>
              <a:buNone/>
            </a:pPr>
            <a:r>
              <a:rPr lang="en-GB" sz="1800" b="1" dirty="0">
                <a:latin typeface="Calibri" panose="020F0502020204030204" pitchFamily="34" charset="0"/>
                <a:ea typeface="Calibri" panose="020F0502020204030204" pitchFamily="34" charset="0"/>
                <a:cs typeface="Times New Roman" panose="02020603050405020304" pitchFamily="18" charset="0"/>
                <a:hlinkClick r:id="rId3"/>
              </a:rPr>
              <a:t>viki.hulme@staffordshire.gov.uk</a:t>
            </a:r>
            <a:endParaRPr lang="en-GB" sz="18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b="1" dirty="0">
                <a:latin typeface="Calibri" panose="020F0502020204030204" pitchFamily="34" charset="0"/>
                <a:ea typeface="Calibri" panose="020F0502020204030204" pitchFamily="34" charset="0"/>
                <a:cs typeface="Times New Roman" panose="02020603050405020304" pitchFamily="18" charset="0"/>
                <a:hlinkClick r:id="rId4"/>
              </a:rPr>
              <a:t>c</a:t>
            </a:r>
            <a:r>
              <a:rPr lang="en-GB" sz="1800" b="1" dirty="0">
                <a:effectLst/>
                <a:latin typeface="Calibri" panose="020F0502020204030204" pitchFamily="34" charset="0"/>
                <a:ea typeface="Calibri" panose="020F0502020204030204" pitchFamily="34" charset="0"/>
                <a:cs typeface="Times New Roman" panose="02020603050405020304" pitchFamily="18" charset="0"/>
                <a:hlinkClick r:id="rId4"/>
              </a:rPr>
              <a:t>ol</a:t>
            </a:r>
            <a:r>
              <a:rPr lang="en-GB" sz="1800" b="1" dirty="0">
                <a:latin typeface="Calibri" panose="020F0502020204030204" pitchFamily="34" charset="0"/>
                <a:ea typeface="Calibri" panose="020F0502020204030204" pitchFamily="34" charset="0"/>
                <a:cs typeface="Times New Roman" panose="02020603050405020304" pitchFamily="18" charset="0"/>
                <a:hlinkClick r:id="rId4"/>
              </a:rPr>
              <a:t>een.worrall1@staffordshire.gov.uk</a:t>
            </a:r>
            <a:endParaRPr lang="en-GB" sz="18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b="1" dirty="0">
                <a:effectLst/>
                <a:latin typeface="Calibri" panose="020F0502020204030204" pitchFamily="34" charset="0"/>
                <a:ea typeface="Calibri" panose="020F0502020204030204" pitchFamily="34" charset="0"/>
                <a:cs typeface="Times New Roman" panose="02020603050405020304" pitchFamily="18" charset="0"/>
              </a:rPr>
              <a:t>Education Safeguarding Advisors (ESAs): </a:t>
            </a:r>
            <a:r>
              <a:rPr lang="en-GB" sz="1800" dirty="0">
                <a:effectLst/>
                <a:latin typeface="Calibri" panose="020F0502020204030204" pitchFamily="34" charset="0"/>
                <a:ea typeface="Calibri" panose="020F0502020204030204" pitchFamily="34" charset="0"/>
                <a:cs typeface="Times New Roman" panose="02020603050405020304" pitchFamily="18" charset="0"/>
              </a:rPr>
              <a:t>Caroline Boote and Lucy Wheeldon</a:t>
            </a:r>
          </a:p>
          <a:p>
            <a:pPr marL="0" indent="0">
              <a:lnSpc>
                <a:spcPct val="107000"/>
              </a:lnSpc>
              <a:spcAft>
                <a:spcPts val="800"/>
              </a:spcAft>
              <a:buNone/>
            </a:pPr>
            <a:r>
              <a:rPr lang="en-GB" sz="1800" dirty="0">
                <a:latin typeface="Calibri" panose="020F0502020204030204" pitchFamily="34" charset="0"/>
                <a:ea typeface="Calibri" panose="020F0502020204030204" pitchFamily="34" charset="0"/>
                <a:cs typeface="Times New Roman" panose="02020603050405020304" pitchFamily="18" charset="0"/>
              </a:rPr>
              <a:t>Tel: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01785 895836 </a:t>
            </a:r>
            <a:r>
              <a:rPr lang="en-GB" sz="1800" dirty="0">
                <a:effectLst/>
                <a:latin typeface="Calibri" panose="020F0502020204030204" pitchFamily="34" charset="0"/>
                <a:ea typeface="Calibri" panose="020F0502020204030204" pitchFamily="34" charset="0"/>
                <a:cs typeface="Times New Roman" panose="02020603050405020304" pitchFamily="18" charset="0"/>
              </a:rPr>
              <a:t>Email: </a:t>
            </a:r>
            <a:r>
              <a:rPr lang="en-GB" sz="1800" u="sng" dirty="0">
                <a:solidFill>
                  <a:srgbClr val="0000FF"/>
                </a:solidFill>
                <a:effectLst/>
                <a:uFill>
                  <a:solidFill>
                    <a:srgbClr val="0000FF"/>
                  </a:solidFill>
                </a:uFill>
                <a:latin typeface="Calibri" panose="020F0502020204030204" pitchFamily="34" charset="0"/>
                <a:ea typeface="Calibri" panose="020F0502020204030204" pitchFamily="34" charset="0"/>
                <a:cs typeface="Times New Roman" panose="02020603050405020304" pitchFamily="18" charset="0"/>
              </a:rPr>
              <a:t>esas@staffordshire.gov.uk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b="1" dirty="0">
                <a:latin typeface="Calibri" panose="020F0502020204030204" pitchFamily="34" charset="0"/>
                <a:ea typeface="Calibri" panose="020F0502020204030204" pitchFamily="34" charset="0"/>
                <a:cs typeface="Times New Roman" panose="02020603050405020304" pitchFamily="18" charset="0"/>
              </a:rPr>
              <a:t>Head of School Improvement and Education Safeguarding</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Charles Daniels</a:t>
            </a:r>
          </a:p>
          <a:p>
            <a:endParaRPr lang="en-GB" dirty="0"/>
          </a:p>
        </p:txBody>
      </p:sp>
      <p:sp>
        <p:nvSpPr>
          <p:cNvPr id="5" name="Text Placeholder 4">
            <a:extLst>
              <a:ext uri="{FF2B5EF4-FFF2-40B4-BE49-F238E27FC236}">
                <a16:creationId xmlns:a16="http://schemas.microsoft.com/office/drawing/2014/main" id="{5F86261D-FD79-C1FE-0ADB-9AA24913E1E9}"/>
              </a:ext>
            </a:extLst>
          </p:cNvPr>
          <p:cNvSpPr>
            <a:spLocks noGrp="1"/>
          </p:cNvSpPr>
          <p:nvPr>
            <p:ph type="body" sz="quarter" idx="3"/>
          </p:nvPr>
        </p:nvSpPr>
        <p:spPr/>
        <p:txBody>
          <a:bodyPr>
            <a:normAutofit lnSpcReduction="10000"/>
          </a:bodyPr>
          <a:lstStyle/>
          <a:p>
            <a:pPr algn="ctr"/>
            <a:r>
              <a:rPr lang="en-GB" dirty="0">
                <a:solidFill>
                  <a:schemeClr val="accent1"/>
                </a:solidFill>
              </a:rPr>
              <a:t>Core Offer</a:t>
            </a:r>
          </a:p>
        </p:txBody>
      </p:sp>
      <p:sp>
        <p:nvSpPr>
          <p:cNvPr id="6" name="Content Placeholder 5">
            <a:extLst>
              <a:ext uri="{FF2B5EF4-FFF2-40B4-BE49-F238E27FC236}">
                <a16:creationId xmlns:a16="http://schemas.microsoft.com/office/drawing/2014/main" id="{2F21908F-F9B9-C8EB-9972-1841362E4EB6}"/>
              </a:ext>
            </a:extLst>
          </p:cNvPr>
          <p:cNvSpPr>
            <a:spLocks noGrp="1"/>
          </p:cNvSpPr>
          <p:nvPr>
            <p:ph sz="quarter" idx="4"/>
          </p:nvPr>
        </p:nvSpPr>
        <p:spPr>
          <a:xfrm>
            <a:off x="6172200" y="2505075"/>
            <a:ext cx="5183188" cy="2394729"/>
          </a:xfrm>
        </p:spPr>
        <p:txBody>
          <a:bodyPr>
            <a:normAutofit fontScale="92500" lnSpcReduction="10000"/>
          </a:bodyPr>
          <a:lstStyle/>
          <a:p>
            <a:pPr marL="0" marR="503555" indent="0" algn="ctr">
              <a:lnSpc>
                <a:spcPct val="107000"/>
              </a:lnSpc>
              <a:spcAft>
                <a:spcPts val="1625"/>
              </a:spcAft>
              <a:buNone/>
            </a:pPr>
            <a:r>
              <a:rPr lang="en-GB" sz="2400" dirty="0">
                <a:latin typeface="Calibri" panose="020F0502020204030204" pitchFamily="34" charset="0"/>
                <a:ea typeface="Calibri" panose="020F0502020204030204" pitchFamily="34" charset="0"/>
                <a:cs typeface="Times New Roman" panose="02020603050405020304" pitchFamily="18" charset="0"/>
              </a:rPr>
              <a:t>P</a:t>
            </a:r>
            <a:r>
              <a:rPr lang="en-GB" sz="2400" dirty="0">
                <a:effectLst/>
                <a:latin typeface="Calibri" panose="020F0502020204030204" pitchFamily="34" charset="0"/>
                <a:ea typeface="Calibri" panose="020F0502020204030204" pitchFamily="34" charset="0"/>
                <a:cs typeface="Times New Roman" panose="02020603050405020304" pitchFamily="18" charset="0"/>
              </a:rPr>
              <a:t>rovide safeguarding advice and information, to all Staffordshire education settings, to</a:t>
            </a:r>
            <a:r>
              <a:rPr lang="en-GB" sz="2400" dirty="0">
                <a:latin typeface="Calibri" panose="020F0502020204030204" pitchFamily="34" charset="0"/>
                <a:ea typeface="Calibri" panose="020F0502020204030204" pitchFamily="34" charset="0"/>
                <a:cs typeface="Times New Roman" panose="02020603050405020304" pitchFamily="18" charset="0"/>
              </a:rPr>
              <a:t> enhance safeguarding practice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503555" indent="0" algn="ctr">
              <a:lnSpc>
                <a:spcPct val="107000"/>
              </a:lnSpc>
              <a:spcAft>
                <a:spcPts val="1625"/>
              </a:spcAft>
              <a:buNone/>
            </a:pPr>
            <a:r>
              <a:rPr lang="en-GB" sz="2400" dirty="0">
                <a:latin typeface="Calibri" panose="020F0502020204030204" pitchFamily="34" charset="0"/>
                <a:ea typeface="Calibri" panose="020F0502020204030204" pitchFamily="34" charset="0"/>
                <a:cs typeface="Times New Roman" panose="02020603050405020304" pitchFamily="18" charset="0"/>
              </a:rPr>
              <a:t>E</a:t>
            </a:r>
            <a:r>
              <a:rPr lang="en-GB" sz="2400" dirty="0">
                <a:effectLst/>
                <a:latin typeface="Calibri" panose="020F0502020204030204" pitchFamily="34" charset="0"/>
                <a:ea typeface="Calibri" panose="020F0502020204030204" pitchFamily="34" charset="0"/>
                <a:cs typeface="Times New Roman" panose="02020603050405020304" pitchFamily="18" charset="0"/>
              </a:rPr>
              <a:t>mpower education settings to make informed decisions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7" name="Picture 6" descr="A close up of a logo&#10;&#10;Description automatically generated">
            <a:extLst>
              <a:ext uri="{FF2B5EF4-FFF2-40B4-BE49-F238E27FC236}">
                <a16:creationId xmlns:a16="http://schemas.microsoft.com/office/drawing/2014/main" id="{3F977ADA-CF6A-4FCF-2635-8113799A962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75520" y="327479"/>
            <a:ext cx="1935480" cy="565150"/>
          </a:xfrm>
          <a:prstGeom prst="rect">
            <a:avLst/>
          </a:prstGeom>
          <a:noFill/>
        </p:spPr>
      </p:pic>
      <p:sp>
        <p:nvSpPr>
          <p:cNvPr id="8" name="TextBox 7">
            <a:extLst>
              <a:ext uri="{FF2B5EF4-FFF2-40B4-BE49-F238E27FC236}">
                <a16:creationId xmlns:a16="http://schemas.microsoft.com/office/drawing/2014/main" id="{6FF589A2-9A1D-2B31-4D53-7243504DA6EF}"/>
              </a:ext>
            </a:extLst>
          </p:cNvPr>
          <p:cNvSpPr txBox="1"/>
          <p:nvPr/>
        </p:nvSpPr>
        <p:spPr>
          <a:xfrm>
            <a:off x="6625087" y="5287992"/>
            <a:ext cx="4563373" cy="923330"/>
          </a:xfrm>
          <a:prstGeom prst="rect">
            <a:avLst/>
          </a:prstGeom>
          <a:noFill/>
        </p:spPr>
        <p:txBody>
          <a:bodyPr wrap="square" rtlCol="0">
            <a:spAutoFit/>
          </a:bodyPr>
          <a:lstStyle/>
          <a:p>
            <a:r>
              <a:rPr lang="en-GB" b="1" u="sng" dirty="0"/>
              <a:t>Remember:</a:t>
            </a:r>
          </a:p>
          <a:p>
            <a:r>
              <a:rPr lang="en-GB" dirty="0"/>
              <a:t>This service is provided to all education settings across the county at </a:t>
            </a:r>
            <a:r>
              <a:rPr lang="en-GB" b="1" dirty="0">
                <a:solidFill>
                  <a:srgbClr val="00B050"/>
                </a:solidFill>
              </a:rPr>
              <a:t>NO COST</a:t>
            </a:r>
          </a:p>
        </p:txBody>
      </p:sp>
    </p:spTree>
    <p:extLst>
      <p:ext uri="{BB962C8B-B14F-4D97-AF65-F5344CB8AC3E}">
        <p14:creationId xmlns:p14="http://schemas.microsoft.com/office/powerpoint/2010/main" val="2861908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60FF2-AC7F-EBB2-47BE-64EBDD60F1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106948-B591-73A3-9C14-19CF440FD540}"/>
              </a:ext>
            </a:extLst>
          </p:cNvPr>
          <p:cNvSpPr>
            <a:spLocks noGrp="1"/>
          </p:cNvSpPr>
          <p:nvPr>
            <p:ph type="title"/>
          </p:nvPr>
        </p:nvSpPr>
        <p:spPr/>
        <p:txBody>
          <a:bodyPr/>
          <a:lstStyle/>
          <a:p>
            <a:pPr algn="ctr"/>
            <a:r>
              <a:rPr lang="en-GB" b="1" dirty="0"/>
              <a:t>Education Safeguarding Advice Service </a:t>
            </a:r>
            <a:r>
              <a:rPr lang="en-GB" sz="3600" b="1" dirty="0"/>
              <a:t>(ESAS)</a:t>
            </a:r>
            <a:br>
              <a:rPr lang="en-GB" b="1" dirty="0"/>
            </a:br>
            <a:r>
              <a:rPr lang="en-GB" b="1" dirty="0">
                <a:solidFill>
                  <a:srgbClr val="7030A0"/>
                </a:solidFill>
              </a:rPr>
              <a:t>Resources</a:t>
            </a:r>
            <a:endParaRPr lang="en-GB" dirty="0"/>
          </a:p>
        </p:txBody>
      </p:sp>
      <p:pic>
        <p:nvPicPr>
          <p:cNvPr id="8" name="Content Placeholder 7">
            <a:extLst>
              <a:ext uri="{FF2B5EF4-FFF2-40B4-BE49-F238E27FC236}">
                <a16:creationId xmlns:a16="http://schemas.microsoft.com/office/drawing/2014/main" id="{31F35A7C-4A9C-0F05-B168-C29B784E409F}"/>
              </a:ext>
            </a:extLst>
          </p:cNvPr>
          <p:cNvPicPr>
            <a:picLocks noGrp="1" noChangeAspect="1"/>
          </p:cNvPicPr>
          <p:nvPr>
            <p:ph sz="half" idx="1"/>
          </p:nvPr>
        </p:nvPicPr>
        <p:blipFill>
          <a:blip r:embed="rId3"/>
          <a:stretch>
            <a:fillRect/>
          </a:stretch>
        </p:blipFill>
        <p:spPr>
          <a:xfrm>
            <a:off x="1248447" y="1825625"/>
            <a:ext cx="4361105" cy="4351338"/>
          </a:xfrm>
          <a:prstGeom prst="rect">
            <a:avLst/>
          </a:prstGeom>
        </p:spPr>
      </p:pic>
      <p:pic>
        <p:nvPicPr>
          <p:cNvPr id="11" name="Content Placeholder 10">
            <a:extLst>
              <a:ext uri="{FF2B5EF4-FFF2-40B4-BE49-F238E27FC236}">
                <a16:creationId xmlns:a16="http://schemas.microsoft.com/office/drawing/2014/main" id="{4A7490B3-146F-6E24-3D5E-C051A7592EDA}"/>
              </a:ext>
            </a:extLst>
          </p:cNvPr>
          <p:cNvPicPr>
            <a:picLocks noGrp="1" noChangeAspect="1"/>
          </p:cNvPicPr>
          <p:nvPr>
            <p:ph sz="half" idx="2"/>
          </p:nvPr>
        </p:nvPicPr>
        <p:blipFill>
          <a:blip r:embed="rId4"/>
          <a:stretch>
            <a:fillRect/>
          </a:stretch>
        </p:blipFill>
        <p:spPr>
          <a:xfrm>
            <a:off x="6096000" y="1825625"/>
            <a:ext cx="5181600" cy="1440007"/>
          </a:xfrm>
          <a:prstGeom prst="rect">
            <a:avLst/>
          </a:prstGeom>
        </p:spPr>
      </p:pic>
      <p:pic>
        <p:nvPicPr>
          <p:cNvPr id="14" name="Picture 13">
            <a:extLst>
              <a:ext uri="{FF2B5EF4-FFF2-40B4-BE49-F238E27FC236}">
                <a16:creationId xmlns:a16="http://schemas.microsoft.com/office/drawing/2014/main" id="{D9B266B9-0657-3DF9-09DE-739295AC2DC9}"/>
              </a:ext>
            </a:extLst>
          </p:cNvPr>
          <p:cNvPicPr>
            <a:picLocks noChangeAspect="1"/>
          </p:cNvPicPr>
          <p:nvPr/>
        </p:nvPicPr>
        <p:blipFill>
          <a:blip r:embed="rId5"/>
          <a:stretch>
            <a:fillRect/>
          </a:stretch>
        </p:blipFill>
        <p:spPr>
          <a:xfrm>
            <a:off x="6096000" y="3625488"/>
            <a:ext cx="5387807" cy="2867387"/>
          </a:xfrm>
          <a:prstGeom prst="rect">
            <a:avLst/>
          </a:prstGeom>
        </p:spPr>
      </p:pic>
    </p:spTree>
    <p:extLst>
      <p:ext uri="{BB962C8B-B14F-4D97-AF65-F5344CB8AC3E}">
        <p14:creationId xmlns:p14="http://schemas.microsoft.com/office/powerpoint/2010/main" val="3470069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060600FBE057B4B942B674B6FAEB47E" ma:contentTypeVersion="3" ma:contentTypeDescription="Create a new document." ma:contentTypeScope="" ma:versionID="8971132c3bb7f6935a4435f1bbfd7967">
  <xsd:schema xmlns:xsd="http://www.w3.org/2001/XMLSchema" xmlns:xs="http://www.w3.org/2001/XMLSchema" xmlns:p="http://schemas.microsoft.com/office/2006/metadata/properties" xmlns:ns2="4a9b7808-8687-4185-83ed-bd3c57e5a85f" targetNamespace="http://schemas.microsoft.com/office/2006/metadata/properties" ma:root="true" ma:fieldsID="c3056573e6ea2a3fe64f18322b0a704b" ns2:_="">
    <xsd:import namespace="4a9b7808-8687-4185-83ed-bd3c57e5a85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9b7808-8687-4185-83ed-bd3c57e5a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863781-183B-42F2-B33E-C716AF0907F9}">
  <ds:schemaRefs>
    <ds:schemaRef ds:uri="http://schemas.microsoft.com/sharepoint/v3/contenttype/forms"/>
  </ds:schemaRefs>
</ds:datastoreItem>
</file>

<file path=customXml/itemProps2.xml><?xml version="1.0" encoding="utf-8"?>
<ds:datastoreItem xmlns:ds="http://schemas.openxmlformats.org/officeDocument/2006/customXml" ds:itemID="{69A605DD-1ED1-4887-9662-C87E338679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9b7808-8687-4185-83ed-bd3c57e5a8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662018-879A-4007-BCE9-8D07E8DDA71E}">
  <ds:schemaRefs>
    <ds:schemaRef ds:uri="http://purl.org/dc/terms/"/>
    <ds:schemaRef ds:uri="http://purl.org/dc/elements/1.1/"/>
    <ds:schemaRef ds:uri="http://schemas.microsoft.com/office/2006/documentManagement/types"/>
    <ds:schemaRef ds:uri="http://schemas.openxmlformats.org/package/2006/metadata/core-properties"/>
    <ds:schemaRef ds:uri="4a9b7808-8687-4185-83ed-bd3c57e5a85f"/>
    <ds:schemaRef ds:uri="http://www.w3.org/XML/1998/namespace"/>
    <ds:schemaRef ds:uri="http://schemas.microsoft.com/office/2006/metadata/properti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10852</TotalTime>
  <Words>732</Words>
  <Application>Microsoft Office PowerPoint</Application>
  <PresentationFormat>Widescreen</PresentationFormat>
  <Paragraphs>99</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Safeguarding Section 175/157 Audit Section 15: Data collection</vt:lpstr>
      <vt:lpstr>PowerPoint Presentation</vt:lpstr>
      <vt:lpstr>PowerPoint Presentation</vt:lpstr>
      <vt:lpstr>Education Safeguarding Advice Service (ESAS) </vt:lpstr>
      <vt:lpstr>Education Safeguarding Advice Service (ESAS) Resources</vt:lpstr>
    </vt:vector>
  </TitlesOfParts>
  <Company>Staffordshire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SEND Update</dc:title>
  <dc:creator>Hulusi, Halit (C&amp;F)</dc:creator>
  <cp:lastModifiedBy>Daniels, Charles (C&amp;F)</cp:lastModifiedBy>
  <cp:revision>15</cp:revision>
  <dcterms:created xsi:type="dcterms:W3CDTF">2022-09-12T15:01:21Z</dcterms:created>
  <dcterms:modified xsi:type="dcterms:W3CDTF">2026-05-28T14:00:29Z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0x0101002060600FBE057B4B942B674B6FAEB47E</vt:lpwstr>
  </property>
  <property fmtid="{D5CDD505-2E9C-101B-9397-08002B2CF9AE}" pid="3" name="MediaServiceImageTags">
    <vt:lpwstr/>
  </property>
  <property fmtid="{D5CDD505-2E9C-101B-9397-08002B2CF9AE}" pid="4" name="Order">
    <vt:r8>130500</vt:r8>
  </property>
  <property fmtid="{D5CDD505-2E9C-101B-9397-08002B2CF9AE}" pid="5" name="xd_Signature">
    <vt:bool>false</vt:bool>
  </property>
  <property fmtid="{D5CDD505-2E9C-101B-9397-08002B2CF9AE}" pid="6" name="xd_ProgID">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ies>
</file>